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7" d="100"/>
          <a:sy n="87" d="100"/>
        </p:scale>
        <p:origin x="-864" y="7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FF1C543B-29FF-49AF-9296-111779DEA191}"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F1C543B-29FF-49AF-9296-111779DEA191}"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F1C543B-29FF-49AF-9296-111779DEA191}"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FF1C543B-29FF-49AF-9296-111779DEA191}"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FF1C543B-29FF-49AF-9296-111779DEA191}"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FF1C543B-29FF-49AF-9296-111779DEA19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FF1C543B-29FF-49AF-9296-111779DEA191}"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FF1C543B-29FF-49AF-9296-111779DEA191}"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FF1C543B-29FF-49AF-9296-111779DEA191}"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F1C543B-29FF-49AF-9296-111779DEA191}"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EF67DD5-94AB-41D8-AB82-D68EDB82135A}" type="datetimeFigureOut">
              <a:rPr lang="en-GB" smtClean="0"/>
              <a:t>15/10/2018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FF1C543B-29FF-49AF-9296-111779DEA191}"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EF67DD5-94AB-41D8-AB82-D68EDB82135A}" type="datetimeFigureOut">
              <a:rPr lang="en-GB" smtClean="0"/>
              <a:t>15/10/2018</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F1C543B-29FF-49AF-9296-111779DEA191}"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620688"/>
            <a:ext cx="7406640" cy="1211394"/>
          </a:xfrm>
        </p:spPr>
        <p:txBody>
          <a:bodyPr>
            <a:normAutofit fontScale="90000"/>
          </a:bodyPr>
          <a:lstStyle/>
          <a:p>
            <a:pPr algn="l"/>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sz="3600" dirty="0" smtClean="0">
                <a:latin typeface="Times New Roman" pitchFamily="18" charset="0"/>
                <a:cs typeface="Times New Roman" pitchFamily="18" charset="0"/>
              </a:rPr>
              <a:t>Educational Learning Theories In Advanced Practice Nurse. </a:t>
            </a:r>
            <a:r>
              <a:rPr lang="en-GB" dirty="0"/>
              <a:t/>
            </a:r>
            <a:br>
              <a:rPr lang="en-GB" dirty="0"/>
            </a:br>
            <a:endParaRPr lang="en-GB" dirty="0"/>
          </a:p>
        </p:txBody>
      </p:sp>
      <p:sp>
        <p:nvSpPr>
          <p:cNvPr id="3" name="Subtitle 2"/>
          <p:cNvSpPr>
            <a:spLocks noGrp="1"/>
          </p:cNvSpPr>
          <p:nvPr>
            <p:ph type="subTitle" idx="1"/>
          </p:nvPr>
        </p:nvSpPr>
        <p:spPr>
          <a:xfrm>
            <a:off x="1371600" y="2420888"/>
            <a:ext cx="6400800" cy="3672408"/>
          </a:xfrm>
        </p:spPr>
        <p:txBody>
          <a:bodyPr>
            <a:noAutofit/>
          </a:bodyPr>
          <a:lstStyle/>
          <a:p>
            <a:pPr algn="ctr">
              <a:lnSpc>
                <a:spcPct val="200000"/>
              </a:lnSpc>
            </a:pPr>
            <a:r>
              <a:rPr lang="en-GB" dirty="0" smtClean="0">
                <a:solidFill>
                  <a:schemeClr val="tx1"/>
                </a:solidFill>
              </a:rPr>
              <a:t>Name</a:t>
            </a:r>
          </a:p>
          <a:p>
            <a:pPr algn="ctr">
              <a:lnSpc>
                <a:spcPct val="200000"/>
              </a:lnSpc>
            </a:pPr>
            <a:r>
              <a:rPr lang="en-GB" dirty="0" smtClean="0">
                <a:solidFill>
                  <a:schemeClr val="tx1"/>
                </a:solidFill>
              </a:rPr>
              <a:t>Professor</a:t>
            </a:r>
          </a:p>
          <a:p>
            <a:pPr algn="ctr">
              <a:lnSpc>
                <a:spcPct val="200000"/>
              </a:lnSpc>
            </a:pPr>
            <a:r>
              <a:rPr lang="en-GB" dirty="0" smtClean="0">
                <a:solidFill>
                  <a:schemeClr val="tx1"/>
                </a:solidFill>
              </a:rPr>
              <a:t>Course</a:t>
            </a:r>
          </a:p>
          <a:p>
            <a:pPr algn="ctr">
              <a:lnSpc>
                <a:spcPct val="200000"/>
              </a:lnSpc>
            </a:pPr>
            <a:r>
              <a:rPr lang="en-GB" dirty="0" smtClean="0">
                <a:solidFill>
                  <a:schemeClr val="tx1"/>
                </a:solidFill>
              </a:rPr>
              <a:t>Date</a:t>
            </a:r>
            <a:endParaRPr lang="en-GB" dirty="0">
              <a:solidFill>
                <a:schemeClr val="tx1"/>
              </a:solidFill>
            </a:endParaRPr>
          </a:p>
        </p:txBody>
      </p:sp>
    </p:spTree>
    <p:extLst>
      <p:ext uri="{BB962C8B-B14F-4D97-AF65-F5344CB8AC3E}">
        <p14:creationId xmlns:p14="http://schemas.microsoft.com/office/powerpoint/2010/main" val="787478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Introduction</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nSpc>
                <a:spcPct val="200000"/>
              </a:lnSpc>
            </a:pPr>
            <a:r>
              <a:rPr lang="en-GB" sz="2000" dirty="0" smtClean="0">
                <a:latin typeface="Times New Roman" pitchFamily="18" charset="0"/>
                <a:cs typeface="Times New Roman" pitchFamily="18" charset="0"/>
              </a:rPr>
              <a:t>Learning </a:t>
            </a:r>
            <a:r>
              <a:rPr lang="en-GB" sz="2000" dirty="0">
                <a:latin typeface="Times New Roman" pitchFamily="18" charset="0"/>
                <a:cs typeface="Times New Roman" pitchFamily="18" charset="0"/>
              </a:rPr>
              <a:t>empowers people to adjust to demands and changing conditions and is vital in health care—regardless of whether for patients and families thinking about approaches to enhance their wellbeing and conform to their medical conditions, for learners getting the necessary skills. important to be nurse, or for nurses and other health care staff contriving and adapting more viable ways to deal with educating and treating patients and each other in organization. </a:t>
            </a:r>
          </a:p>
          <a:p>
            <a:pPr>
              <a:lnSpc>
                <a:spcPct val="200000"/>
              </a:lnSpc>
            </a:pP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665498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Behaviorist Theory Defined</a:t>
            </a:r>
            <a:endParaRPr lang="en-GB" dirty="0"/>
          </a:p>
        </p:txBody>
      </p:sp>
      <p:sp>
        <p:nvSpPr>
          <p:cNvPr id="3" name="Content Placeholder 2"/>
          <p:cNvSpPr>
            <a:spLocks noGrp="1"/>
          </p:cNvSpPr>
          <p:nvPr>
            <p:ph idx="1"/>
          </p:nvPr>
        </p:nvSpPr>
        <p:spPr/>
        <p:txBody>
          <a:bodyPr>
            <a:normAutofit fontScale="85000" lnSpcReduction="10000"/>
          </a:bodyPr>
          <a:lstStyle/>
          <a:p>
            <a:pPr>
              <a:lnSpc>
                <a:spcPct val="200000"/>
              </a:lnSpc>
            </a:pPr>
            <a:r>
              <a:rPr lang="en-GB" sz="1900" dirty="0">
                <a:latin typeface="Times New Roman" pitchFamily="18" charset="0"/>
                <a:cs typeface="Times New Roman" pitchFamily="18" charset="0"/>
              </a:rPr>
              <a:t>Behaviorism is a psychological theory that seeks to clarify why individuals act the manner in which they do. </a:t>
            </a:r>
            <a:r>
              <a:rPr lang="en-GB" sz="1900" dirty="0" smtClean="0">
                <a:latin typeface="Times New Roman" pitchFamily="18" charset="0"/>
                <a:cs typeface="Times New Roman" pitchFamily="18" charset="0"/>
              </a:rPr>
              <a:t>Behaviorism focuses on what </a:t>
            </a:r>
            <a:r>
              <a:rPr lang="en-GB" sz="1900" dirty="0">
                <a:latin typeface="Times New Roman" pitchFamily="18" charset="0"/>
                <a:cs typeface="Times New Roman" pitchFamily="18" charset="0"/>
              </a:rPr>
              <a:t>can be observed. </a:t>
            </a:r>
            <a:endParaRPr lang="en-GB" sz="1900" dirty="0" smtClean="0">
              <a:latin typeface="Times New Roman" pitchFamily="18" charset="0"/>
              <a:cs typeface="Times New Roman" pitchFamily="18" charset="0"/>
            </a:endParaRPr>
          </a:p>
          <a:p>
            <a:pPr>
              <a:lnSpc>
                <a:spcPct val="200000"/>
              </a:lnSpc>
            </a:pPr>
            <a:r>
              <a:rPr lang="en-GB" sz="1900" dirty="0" smtClean="0">
                <a:latin typeface="Times New Roman" pitchFamily="18" charset="0"/>
                <a:cs typeface="Times New Roman" pitchFamily="18" charset="0"/>
              </a:rPr>
              <a:t>To behaviourists</a:t>
            </a:r>
            <a:r>
              <a:rPr lang="en-GB" sz="1900" dirty="0">
                <a:latin typeface="Times New Roman" pitchFamily="18" charset="0"/>
                <a:cs typeface="Times New Roman" pitchFamily="18" charset="0"/>
              </a:rPr>
              <a:t>, all </a:t>
            </a:r>
            <a:r>
              <a:rPr lang="en-GB" sz="1900" dirty="0" smtClean="0">
                <a:latin typeface="Times New Roman" pitchFamily="18" charset="0"/>
                <a:cs typeface="Times New Roman" pitchFamily="18" charset="0"/>
              </a:rPr>
              <a:t>behaviour </a:t>
            </a:r>
            <a:r>
              <a:rPr lang="en-GB" sz="1900" dirty="0">
                <a:latin typeface="Times New Roman" pitchFamily="18" charset="0"/>
                <a:cs typeface="Times New Roman" pitchFamily="18" charset="0"/>
              </a:rPr>
              <a:t>can be traced to an external stimuli. </a:t>
            </a:r>
            <a:endParaRPr lang="en-GB" sz="1900" dirty="0" smtClean="0">
              <a:latin typeface="Times New Roman" pitchFamily="18" charset="0"/>
              <a:cs typeface="Times New Roman" pitchFamily="18" charset="0"/>
            </a:endParaRPr>
          </a:p>
          <a:p>
            <a:pPr>
              <a:lnSpc>
                <a:spcPct val="200000"/>
              </a:lnSpc>
            </a:pPr>
            <a:r>
              <a:rPr lang="en-GB" sz="1900" dirty="0">
                <a:latin typeface="Times New Roman" pitchFamily="18" charset="0"/>
                <a:cs typeface="Times New Roman" pitchFamily="18" charset="0"/>
              </a:rPr>
              <a:t>Behaviorists believe that learning is an adjustment in a observable behaviour and it happens when the correspondence happens between the two occasions, an improvement and a </a:t>
            </a:r>
            <a:r>
              <a:rPr lang="en-GB" sz="1900" dirty="0" smtClean="0">
                <a:latin typeface="Times New Roman" pitchFamily="18" charset="0"/>
                <a:cs typeface="Times New Roman" pitchFamily="18" charset="0"/>
              </a:rPr>
              <a:t>reaction</a:t>
            </a:r>
            <a:r>
              <a:rPr lang="en-GB" sz="1900" dirty="0">
                <a:latin typeface="Times New Roman" pitchFamily="18" charset="0"/>
                <a:cs typeface="Times New Roman" pitchFamily="18" charset="0"/>
              </a:rPr>
              <a:t> </a:t>
            </a:r>
            <a:r>
              <a:rPr lang="en-GB" sz="1900" dirty="0" smtClean="0">
                <a:latin typeface="Times New Roman" pitchFamily="18" charset="0"/>
                <a:cs typeface="Times New Roman" pitchFamily="18" charset="0"/>
              </a:rPr>
              <a:t>(</a:t>
            </a:r>
            <a:r>
              <a:rPr lang="en-GB" sz="1900" dirty="0" err="1" smtClean="0">
                <a:latin typeface="Times New Roman" pitchFamily="18" charset="0"/>
                <a:cs typeface="Times New Roman" pitchFamily="18" charset="0"/>
              </a:rPr>
              <a:t>Aliakbari</a:t>
            </a:r>
            <a:r>
              <a:rPr lang="en-GB" sz="1900" dirty="0" smtClean="0">
                <a:latin typeface="Times New Roman" pitchFamily="18" charset="0"/>
                <a:cs typeface="Times New Roman" pitchFamily="18" charset="0"/>
              </a:rPr>
              <a:t> </a:t>
            </a:r>
            <a:r>
              <a:rPr lang="en-GB" sz="1900" dirty="0">
                <a:latin typeface="Times New Roman" pitchFamily="18" charset="0"/>
                <a:cs typeface="Times New Roman" pitchFamily="18" charset="0"/>
              </a:rPr>
              <a:t>et al, 2015). </a:t>
            </a:r>
            <a:endParaRPr lang="en-GB" sz="1900" dirty="0" smtClean="0">
              <a:latin typeface="Times New Roman" pitchFamily="18" charset="0"/>
              <a:cs typeface="Times New Roman" pitchFamily="18" charset="0"/>
            </a:endParaRPr>
          </a:p>
          <a:p>
            <a:pPr>
              <a:lnSpc>
                <a:spcPct val="200000"/>
              </a:lnSpc>
            </a:pPr>
            <a:r>
              <a:rPr lang="en-GB" sz="2000" dirty="0" err="1"/>
              <a:t>Rotfeld</a:t>
            </a:r>
            <a:r>
              <a:rPr lang="en-GB" sz="2000" dirty="0"/>
              <a:t> (2007</a:t>
            </a:r>
            <a:r>
              <a:rPr lang="en-GB" sz="2000" dirty="0" smtClean="0"/>
              <a:t>) argues that </a:t>
            </a:r>
            <a:r>
              <a:rPr lang="en-GB" sz="2000" dirty="0"/>
              <a:t>“psychologists ‘invented’ behaviorism itself as a basis for theoretical explanations, prediction, and testing” (p. 376). </a:t>
            </a:r>
            <a:endParaRPr lang="en-GB" sz="1900" dirty="0">
              <a:latin typeface="Times New Roman" pitchFamily="18" charset="0"/>
              <a:cs typeface="Times New Roman" pitchFamily="18" charset="0"/>
            </a:endParaRPr>
          </a:p>
          <a:p>
            <a:endParaRPr lang="en-GB" dirty="0"/>
          </a:p>
          <a:p>
            <a:endParaRPr lang="en-GB" dirty="0"/>
          </a:p>
        </p:txBody>
      </p:sp>
    </p:spTree>
    <p:extLst>
      <p:ext uri="{BB962C8B-B14F-4D97-AF65-F5344CB8AC3E}">
        <p14:creationId xmlns:p14="http://schemas.microsoft.com/office/powerpoint/2010/main" val="2381486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Behaviourism and Nursing</a:t>
            </a:r>
            <a:endParaRPr lang="en-GB" dirty="0"/>
          </a:p>
        </p:txBody>
      </p:sp>
      <p:sp>
        <p:nvSpPr>
          <p:cNvPr id="3" name="Content Placeholder 2"/>
          <p:cNvSpPr>
            <a:spLocks noGrp="1"/>
          </p:cNvSpPr>
          <p:nvPr>
            <p:ph idx="1"/>
          </p:nvPr>
        </p:nvSpPr>
        <p:spPr/>
        <p:txBody>
          <a:bodyPr>
            <a:normAutofit fontScale="92500" lnSpcReduction="10000"/>
          </a:bodyPr>
          <a:lstStyle/>
          <a:p>
            <a:pPr>
              <a:lnSpc>
                <a:spcPct val="200000"/>
              </a:lnSpc>
            </a:pPr>
            <a:r>
              <a:rPr lang="en-GB" sz="1600" dirty="0">
                <a:latin typeface="Times New Roman" pitchFamily="18" charset="0"/>
                <a:cs typeface="Times New Roman" pitchFamily="18" charset="0"/>
              </a:rPr>
              <a:t>In nursing education, </a:t>
            </a:r>
            <a:r>
              <a:rPr lang="en-GB" sz="1600" dirty="0" smtClean="0">
                <a:latin typeface="Times New Roman" pitchFamily="18" charset="0"/>
                <a:cs typeface="Times New Roman" pitchFamily="18" charset="0"/>
              </a:rPr>
              <a:t>behaviourism skills are by </a:t>
            </a:r>
            <a:r>
              <a:rPr lang="en-GB" sz="1600" dirty="0">
                <a:latin typeface="Times New Roman" pitchFamily="18" charset="0"/>
                <a:cs typeface="Times New Roman" pitchFamily="18" charset="0"/>
              </a:rPr>
              <a:t>using the harmless trial and error method, </a:t>
            </a:r>
            <a:r>
              <a:rPr lang="en-GB" sz="1600" dirty="0" smtClean="0">
                <a:latin typeface="Times New Roman" pitchFamily="18" charset="0"/>
                <a:cs typeface="Times New Roman" pitchFamily="18" charset="0"/>
              </a:rPr>
              <a:t>for learners to </a:t>
            </a:r>
            <a:r>
              <a:rPr lang="en-GB" sz="1600" dirty="0">
                <a:latin typeface="Times New Roman" pitchFamily="18" charset="0"/>
                <a:cs typeface="Times New Roman" pitchFamily="18" charset="0"/>
              </a:rPr>
              <a:t>gain to the desired skills.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Satisfying </a:t>
            </a:r>
            <a:r>
              <a:rPr lang="en-GB" sz="1600" dirty="0">
                <a:latin typeface="Times New Roman" pitchFamily="18" charset="0"/>
                <a:cs typeface="Times New Roman" pitchFamily="18" charset="0"/>
              </a:rPr>
              <a:t>results </a:t>
            </a:r>
            <a:r>
              <a:rPr lang="en-GB" sz="1600" dirty="0" smtClean="0">
                <a:latin typeface="Times New Roman" pitchFamily="18" charset="0"/>
                <a:cs typeface="Times New Roman" pitchFamily="18" charset="0"/>
              </a:rPr>
              <a:t>leads </a:t>
            </a:r>
            <a:r>
              <a:rPr lang="en-GB" sz="1600" dirty="0">
                <a:latin typeface="Times New Roman" pitchFamily="18" charset="0"/>
                <a:cs typeface="Times New Roman" pitchFamily="18" charset="0"/>
              </a:rPr>
              <a:t>to its strengthening. Unpleasant results cause the </a:t>
            </a:r>
            <a:r>
              <a:rPr lang="en-GB" sz="1600" dirty="0" smtClean="0">
                <a:latin typeface="Times New Roman" pitchFamily="18" charset="0"/>
                <a:cs typeface="Times New Roman" pitchFamily="18" charset="0"/>
              </a:rPr>
              <a:t>learners </a:t>
            </a:r>
            <a:r>
              <a:rPr lang="en-GB" sz="1600" dirty="0">
                <a:latin typeface="Times New Roman" pitchFamily="18" charset="0"/>
                <a:cs typeface="Times New Roman" pitchFamily="18" charset="0"/>
              </a:rPr>
              <a:t>to find alternative answers through trial and error and eventually reach to the correct answer for each question.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Such results </a:t>
            </a:r>
            <a:r>
              <a:rPr lang="en-GB" sz="1600" dirty="0">
                <a:latin typeface="Times New Roman" pitchFamily="18" charset="0"/>
                <a:cs typeface="Times New Roman" pitchFamily="18" charset="0"/>
              </a:rPr>
              <a:t>may be the observation of satisfied clients</a:t>
            </a:r>
            <a:r>
              <a:rPr lang="en-GB" sz="1600" dirty="0" smtClean="0">
                <a:latin typeface="Times New Roman" pitchFamily="18" charset="0"/>
                <a:cs typeface="Times New Roman" pitchFamily="18" charset="0"/>
              </a:rPr>
              <a:t>, </a:t>
            </a:r>
            <a:r>
              <a:rPr lang="en-GB" sz="1600" dirty="0">
                <a:latin typeface="Times New Roman" pitchFamily="18" charset="0"/>
                <a:cs typeface="Times New Roman" pitchFamily="18" charset="0"/>
              </a:rPr>
              <a:t>classmates, or </a:t>
            </a:r>
            <a:r>
              <a:rPr lang="en-GB" sz="1600" dirty="0" smtClean="0">
                <a:latin typeface="Times New Roman" pitchFamily="18" charset="0"/>
                <a:cs typeface="Times New Roman" pitchFamily="18" charset="0"/>
              </a:rPr>
              <a:t>teacher </a:t>
            </a:r>
            <a:r>
              <a:rPr lang="en-GB" sz="1600" dirty="0">
                <a:latin typeface="Times New Roman" pitchFamily="18" charset="0"/>
                <a:cs typeface="Times New Roman" pitchFamily="18" charset="0"/>
              </a:rPr>
              <a:t>applauded (McKenna, 1995).</a:t>
            </a:r>
          </a:p>
          <a:p>
            <a:pPr>
              <a:lnSpc>
                <a:spcPct val="200000"/>
              </a:lnSpc>
            </a:pPr>
            <a:r>
              <a:rPr lang="en-GB" sz="1600" dirty="0" smtClean="0">
                <a:latin typeface="Times New Roman" pitchFamily="18" charset="0"/>
                <a:cs typeface="Times New Roman" pitchFamily="18" charset="0"/>
              </a:rPr>
              <a:t>Behaviorists are not </a:t>
            </a:r>
            <a:r>
              <a:rPr lang="en-GB" sz="1600" dirty="0">
                <a:latin typeface="Times New Roman" pitchFamily="18" charset="0"/>
                <a:cs typeface="Times New Roman" pitchFamily="18" charset="0"/>
              </a:rPr>
              <a:t>interested in what </a:t>
            </a:r>
            <a:r>
              <a:rPr lang="en-GB" sz="1600" dirty="0" smtClean="0">
                <a:latin typeface="Times New Roman" pitchFamily="18" charset="0"/>
                <a:cs typeface="Times New Roman" pitchFamily="18" charset="0"/>
              </a:rPr>
              <a:t>occurs </a:t>
            </a:r>
            <a:r>
              <a:rPr lang="en-GB" sz="1600" dirty="0">
                <a:latin typeface="Times New Roman" pitchFamily="18" charset="0"/>
                <a:cs typeface="Times New Roman" pitchFamily="18" charset="0"/>
              </a:rPr>
              <a:t>in people's minds; </a:t>
            </a:r>
            <a:r>
              <a:rPr lang="en-GB" sz="1600" dirty="0" smtClean="0">
                <a:latin typeface="Times New Roman" pitchFamily="18" charset="0"/>
                <a:cs typeface="Times New Roman" pitchFamily="18" charset="0"/>
              </a:rPr>
              <a:t>but in behavioural </a:t>
            </a:r>
            <a:r>
              <a:rPr lang="en-GB" sz="1600" dirty="0">
                <a:latin typeface="Times New Roman" pitchFamily="18" charset="0"/>
                <a:cs typeface="Times New Roman" pitchFamily="18" charset="0"/>
              </a:rPr>
              <a:t>responses.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As </a:t>
            </a:r>
            <a:r>
              <a:rPr lang="en-GB" sz="1600" dirty="0">
                <a:latin typeface="Times New Roman" pitchFamily="18" charset="0"/>
                <a:cs typeface="Times New Roman" pitchFamily="18" charset="0"/>
              </a:rPr>
              <a:t>a result, these responses </a:t>
            </a:r>
            <a:r>
              <a:rPr lang="en-GB" sz="1600" dirty="0" smtClean="0">
                <a:latin typeface="Times New Roman" pitchFamily="18" charset="0"/>
                <a:cs typeface="Times New Roman" pitchFamily="18" charset="0"/>
              </a:rPr>
              <a:t>are </a:t>
            </a:r>
            <a:r>
              <a:rPr lang="en-GB" sz="1600" dirty="0">
                <a:latin typeface="Times New Roman" pitchFamily="18" charset="0"/>
                <a:cs typeface="Times New Roman" pitchFamily="18" charset="0"/>
              </a:rPr>
              <a:t>measured in relation to test stimuli. </a:t>
            </a:r>
          </a:p>
        </p:txBody>
      </p:sp>
    </p:spTree>
    <p:extLst>
      <p:ext uri="{BB962C8B-B14F-4D97-AF65-F5344CB8AC3E}">
        <p14:creationId xmlns:p14="http://schemas.microsoft.com/office/powerpoint/2010/main" val="695047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922114"/>
          </a:xfrm>
        </p:spPr>
        <p:txBody>
          <a:bodyPr/>
          <a:lstStyle/>
          <a:p>
            <a:r>
              <a:rPr lang="en-GB" dirty="0" smtClean="0"/>
              <a:t>Behaviourism and Nursing: </a:t>
            </a:r>
            <a:r>
              <a:rPr lang="en-GB" dirty="0" err="1" smtClean="0"/>
              <a:t>Cont</a:t>
            </a:r>
            <a:endParaRPr lang="en-GB" dirty="0"/>
          </a:p>
        </p:txBody>
      </p:sp>
      <p:sp>
        <p:nvSpPr>
          <p:cNvPr id="3" name="Content Placeholder 2"/>
          <p:cNvSpPr>
            <a:spLocks noGrp="1"/>
          </p:cNvSpPr>
          <p:nvPr>
            <p:ph idx="1"/>
          </p:nvPr>
        </p:nvSpPr>
        <p:spPr>
          <a:xfrm>
            <a:off x="1435608" y="1196752"/>
            <a:ext cx="7498080" cy="5051648"/>
          </a:xfrm>
        </p:spPr>
        <p:txBody>
          <a:bodyPr>
            <a:noAutofit/>
          </a:bodyPr>
          <a:lstStyle/>
          <a:p>
            <a:pPr>
              <a:lnSpc>
                <a:spcPct val="200000"/>
              </a:lnSpc>
            </a:pPr>
            <a:r>
              <a:rPr lang="en-GB" sz="1600" dirty="0" smtClean="0">
                <a:latin typeface="Times New Roman" pitchFamily="18" charset="0"/>
                <a:cs typeface="Times New Roman" pitchFamily="18" charset="0"/>
              </a:rPr>
              <a:t>Through narrowing </a:t>
            </a:r>
            <a:r>
              <a:rPr lang="en-GB" sz="1600" dirty="0">
                <a:latin typeface="Times New Roman" pitchFamily="18" charset="0"/>
                <a:cs typeface="Times New Roman" pitchFamily="18" charset="0"/>
              </a:rPr>
              <a:t>their focus, </a:t>
            </a:r>
            <a:r>
              <a:rPr lang="en-GB" sz="1600" dirty="0" smtClean="0">
                <a:latin typeface="Times New Roman" pitchFamily="18" charset="0"/>
                <a:cs typeface="Times New Roman" pitchFamily="18" charset="0"/>
              </a:rPr>
              <a:t>behaviorists provide </a:t>
            </a:r>
            <a:r>
              <a:rPr lang="en-GB" sz="1600" dirty="0">
                <a:latin typeface="Times New Roman" pitchFamily="18" charset="0"/>
                <a:cs typeface="Times New Roman" pitchFamily="18" charset="0"/>
              </a:rPr>
              <a:t>greater use of statistical analysis of experimental results. </a:t>
            </a:r>
          </a:p>
          <a:p>
            <a:pPr>
              <a:lnSpc>
                <a:spcPct val="200000"/>
              </a:lnSpc>
            </a:pPr>
            <a:r>
              <a:rPr lang="en-GB" sz="1600" dirty="0" smtClean="0">
                <a:latin typeface="Times New Roman" pitchFamily="18" charset="0"/>
                <a:cs typeface="Times New Roman" pitchFamily="18" charset="0"/>
              </a:rPr>
              <a:t>The </a:t>
            </a:r>
            <a:r>
              <a:rPr lang="en-GB" sz="1600" dirty="0">
                <a:latin typeface="Times New Roman" pitchFamily="18" charset="0"/>
                <a:cs typeface="Times New Roman" pitchFamily="18" charset="0"/>
              </a:rPr>
              <a:t>goal </a:t>
            </a:r>
            <a:r>
              <a:rPr lang="en-GB" sz="1600" dirty="0" smtClean="0">
                <a:latin typeface="Times New Roman" pitchFamily="18" charset="0"/>
                <a:cs typeface="Times New Roman" pitchFamily="18" charset="0"/>
              </a:rPr>
              <a:t>is </a:t>
            </a:r>
            <a:r>
              <a:rPr lang="en-GB" sz="1600" dirty="0">
                <a:latin typeface="Times New Roman" pitchFamily="18" charset="0"/>
                <a:cs typeface="Times New Roman" pitchFamily="18" charset="0"/>
              </a:rPr>
              <a:t>to achieve a greater use of scientific methods for developing stronger theories. </a:t>
            </a:r>
          </a:p>
          <a:p>
            <a:pPr>
              <a:lnSpc>
                <a:spcPct val="200000"/>
              </a:lnSpc>
            </a:pPr>
            <a:r>
              <a:rPr lang="en-GB" sz="1600" dirty="0" smtClean="0">
                <a:latin typeface="Times New Roman" pitchFamily="18" charset="0"/>
                <a:cs typeface="Times New Roman" pitchFamily="18" charset="0"/>
              </a:rPr>
              <a:t>Behaviorists </a:t>
            </a:r>
            <a:r>
              <a:rPr lang="en-GB" sz="1600" dirty="0">
                <a:latin typeface="Times New Roman" pitchFamily="18" charset="0"/>
                <a:cs typeface="Times New Roman" pitchFamily="18" charset="0"/>
              </a:rPr>
              <a:t>view learning as the product of the stimulus conditions (S) and the responses (R) that </a:t>
            </a:r>
            <a:r>
              <a:rPr lang="en-GB" sz="1600" dirty="0" smtClean="0">
                <a:latin typeface="Times New Roman" pitchFamily="18" charset="0"/>
                <a:cs typeface="Times New Roman" pitchFamily="18" charset="0"/>
              </a:rPr>
              <a:t>follow—S-R </a:t>
            </a:r>
            <a:r>
              <a:rPr lang="en-GB" sz="1600" dirty="0">
                <a:latin typeface="Times New Roman" pitchFamily="18" charset="0"/>
                <a:cs typeface="Times New Roman" pitchFamily="18" charset="0"/>
              </a:rPr>
              <a:t>model of learning</a:t>
            </a:r>
            <a:r>
              <a:rPr lang="en-GB" sz="1600" dirty="0" smtClean="0">
                <a:latin typeface="Times New Roman" pitchFamily="18" charset="0"/>
                <a:cs typeface="Times New Roman" pitchFamily="18" charset="0"/>
              </a:rPr>
              <a:t>.</a:t>
            </a:r>
            <a:endParaRPr lang="en-GB" sz="1600" dirty="0">
              <a:latin typeface="Times New Roman" pitchFamily="18" charset="0"/>
              <a:cs typeface="Times New Roman" pitchFamily="18" charset="0"/>
            </a:endParaRPr>
          </a:p>
          <a:p>
            <a:pPr>
              <a:lnSpc>
                <a:spcPct val="200000"/>
              </a:lnSpc>
            </a:pPr>
            <a:r>
              <a:rPr lang="en-GB" sz="1600" dirty="0">
                <a:latin typeface="Times New Roman" pitchFamily="18" charset="0"/>
                <a:cs typeface="Times New Roman" pitchFamily="18" charset="0"/>
              </a:rPr>
              <a:t>Generally </a:t>
            </a:r>
            <a:r>
              <a:rPr lang="en-GB" sz="1600" dirty="0" smtClean="0">
                <a:latin typeface="Times New Roman" pitchFamily="18" charset="0"/>
                <a:cs typeface="Times New Roman" pitchFamily="18" charset="0"/>
              </a:rPr>
              <a:t>by ignoring individual’s mind—</a:t>
            </a:r>
            <a:r>
              <a:rPr lang="en-GB" sz="1600" dirty="0" err="1" smtClean="0">
                <a:latin typeface="Times New Roman" pitchFamily="18" charset="0"/>
                <a:cs typeface="Times New Roman" pitchFamily="18" charset="0"/>
              </a:rPr>
              <a:t>behaviorists</a:t>
            </a:r>
            <a:r>
              <a:rPr lang="en-GB" sz="1600" dirty="0" smtClean="0">
                <a:latin typeface="Times New Roman" pitchFamily="18" charset="0"/>
                <a:cs typeface="Times New Roman" pitchFamily="18" charset="0"/>
              </a:rPr>
              <a:t> keenly </a:t>
            </a:r>
            <a:r>
              <a:rPr lang="en-GB" sz="1600" dirty="0">
                <a:latin typeface="Times New Roman" pitchFamily="18" charset="0"/>
                <a:cs typeface="Times New Roman" pitchFamily="18" charset="0"/>
              </a:rPr>
              <a:t>observe responses and then manipulate the environment to bring about the intended change (</a:t>
            </a:r>
            <a:r>
              <a:rPr lang="en-GB" sz="1600" dirty="0" err="1">
                <a:latin typeface="Times New Roman" pitchFamily="18" charset="0"/>
                <a:cs typeface="Times New Roman" pitchFamily="18" charset="0"/>
              </a:rPr>
              <a:t>Braungart</a:t>
            </a:r>
            <a:r>
              <a:rPr lang="en-GB" sz="1600" dirty="0">
                <a:latin typeface="Times New Roman" pitchFamily="18" charset="0"/>
                <a:cs typeface="Times New Roman" pitchFamily="18" charset="0"/>
              </a:rPr>
              <a:t> and </a:t>
            </a:r>
            <a:r>
              <a:rPr lang="en-GB" sz="1600" dirty="0" err="1">
                <a:latin typeface="Times New Roman" pitchFamily="18" charset="0"/>
                <a:cs typeface="Times New Roman" pitchFamily="18" charset="0"/>
              </a:rPr>
              <a:t>Braungart</a:t>
            </a:r>
            <a:r>
              <a:rPr lang="en-GB" sz="1600" dirty="0">
                <a:latin typeface="Times New Roman" pitchFamily="18" charset="0"/>
                <a:cs typeface="Times New Roman" pitchFamily="18" charset="0"/>
              </a:rPr>
              <a:t>, 2011).</a:t>
            </a:r>
          </a:p>
          <a:p>
            <a:pPr>
              <a:lnSpc>
                <a:spcPct val="200000"/>
              </a:lnSpc>
            </a:pP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2544847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normAutofit fontScale="85000" lnSpcReduction="10000"/>
          </a:bodyPr>
          <a:lstStyle/>
          <a:p>
            <a:pPr>
              <a:lnSpc>
                <a:spcPct val="200000"/>
              </a:lnSpc>
            </a:pPr>
            <a:r>
              <a:rPr lang="en-GB" sz="1800" dirty="0">
                <a:latin typeface="Times New Roman" pitchFamily="18" charset="0"/>
                <a:cs typeface="Times New Roman" pitchFamily="18" charset="0"/>
              </a:rPr>
              <a:t>Learning theories  </a:t>
            </a:r>
            <a:r>
              <a:rPr lang="en-GB" sz="1800" dirty="0" smtClean="0">
                <a:latin typeface="Times New Roman" pitchFamily="18" charset="0"/>
                <a:cs typeface="Times New Roman" pitchFamily="18" charset="0"/>
              </a:rPr>
              <a:t>are of great </a:t>
            </a:r>
            <a:r>
              <a:rPr lang="en-GB" sz="1800" dirty="0">
                <a:latin typeface="Times New Roman" pitchFamily="18" charset="0"/>
                <a:cs typeface="Times New Roman" pitchFamily="18" charset="0"/>
              </a:rPr>
              <a:t>usability </a:t>
            </a:r>
            <a:r>
              <a:rPr lang="en-GB" sz="1800" dirty="0" smtClean="0">
                <a:latin typeface="Times New Roman" pitchFamily="18" charset="0"/>
                <a:cs typeface="Times New Roman" pitchFamily="18" charset="0"/>
              </a:rPr>
              <a:t>both in </a:t>
            </a:r>
            <a:r>
              <a:rPr lang="en-GB" sz="1800" dirty="0">
                <a:latin typeface="Times New Roman" pitchFamily="18" charset="0"/>
                <a:cs typeface="Times New Roman" pitchFamily="18" charset="0"/>
              </a:rPr>
              <a:t>education, </a:t>
            </a:r>
            <a:r>
              <a:rPr lang="en-GB" sz="1800" dirty="0" smtClean="0">
                <a:latin typeface="Times New Roman" pitchFamily="18" charset="0"/>
                <a:cs typeface="Times New Roman" pitchFamily="18" charset="0"/>
              </a:rPr>
              <a:t>and psychology. It provides </a:t>
            </a:r>
            <a:r>
              <a:rPr lang="en-GB" sz="1800" dirty="0">
                <a:latin typeface="Times New Roman" pitchFamily="18" charset="0"/>
                <a:cs typeface="Times New Roman" pitchFamily="18" charset="0"/>
              </a:rPr>
              <a:t>the needed infrastructure. It is recommended to use learning theories, </a:t>
            </a:r>
            <a:r>
              <a:rPr lang="en-GB" sz="1800" dirty="0" smtClean="0">
                <a:latin typeface="Times New Roman" pitchFamily="18" charset="0"/>
                <a:cs typeface="Times New Roman" pitchFamily="18" charset="0"/>
              </a:rPr>
              <a:t>independently </a:t>
            </a:r>
            <a:r>
              <a:rPr lang="en-GB" sz="1800" dirty="0">
                <a:latin typeface="Times New Roman" pitchFamily="18" charset="0"/>
                <a:cs typeface="Times New Roman" pitchFamily="18" charset="0"/>
              </a:rPr>
              <a:t>or </a:t>
            </a:r>
            <a:r>
              <a:rPr lang="en-GB" sz="1800" dirty="0" smtClean="0">
                <a:latin typeface="Times New Roman" pitchFamily="18" charset="0"/>
                <a:cs typeface="Times New Roman" pitchFamily="18" charset="0"/>
              </a:rPr>
              <a:t>separately  </a:t>
            </a:r>
            <a:r>
              <a:rPr lang="en-GB" sz="1800" dirty="0">
                <a:latin typeface="Times New Roman" pitchFamily="18" charset="0"/>
                <a:cs typeface="Times New Roman" pitchFamily="18" charset="0"/>
              </a:rPr>
              <a:t>or a combination in the health professions </a:t>
            </a:r>
            <a:r>
              <a:rPr lang="en-GB" sz="1800" dirty="0" smtClean="0">
                <a:latin typeface="Times New Roman" pitchFamily="18" charset="0"/>
                <a:cs typeface="Times New Roman" pitchFamily="18" charset="0"/>
              </a:rPr>
              <a:t>such as </a:t>
            </a:r>
            <a:r>
              <a:rPr lang="en-GB" sz="1800" dirty="0">
                <a:latin typeface="Times New Roman" pitchFamily="18" charset="0"/>
                <a:cs typeface="Times New Roman" pitchFamily="18" charset="0"/>
              </a:rPr>
              <a:t>nursing ( Joyce et al, 2005).</a:t>
            </a:r>
          </a:p>
          <a:p>
            <a:pPr>
              <a:lnSpc>
                <a:spcPct val="200000"/>
              </a:lnSpc>
            </a:pPr>
            <a:r>
              <a:rPr lang="en-GB" sz="1800" dirty="0" smtClean="0">
                <a:latin typeface="Times New Roman" pitchFamily="18" charset="0"/>
                <a:cs typeface="Times New Roman" pitchFamily="18" charset="0"/>
              </a:rPr>
              <a:t>Behaviorist theory is still considered useful in nursing and health care.</a:t>
            </a:r>
          </a:p>
          <a:p>
            <a:pPr>
              <a:lnSpc>
                <a:spcPct val="200000"/>
              </a:lnSpc>
            </a:pPr>
            <a:r>
              <a:rPr lang="en-GB" sz="1800" dirty="0" smtClean="0">
                <a:latin typeface="Times New Roman" pitchFamily="18" charset="0"/>
                <a:cs typeface="Times New Roman" pitchFamily="18" charset="0"/>
              </a:rPr>
              <a:t>In </a:t>
            </a:r>
            <a:r>
              <a:rPr lang="en-GB" sz="1800" dirty="0">
                <a:latin typeface="Times New Roman" pitchFamily="18" charset="0"/>
                <a:cs typeface="Times New Roman" pitchFamily="18" charset="0"/>
              </a:rPr>
              <a:t>education and clinical psychology, </a:t>
            </a:r>
            <a:r>
              <a:rPr lang="en-GB" sz="1800" dirty="0" smtClean="0">
                <a:latin typeface="Times New Roman" pitchFamily="18" charset="0"/>
                <a:cs typeface="Times New Roman" pitchFamily="18" charset="0"/>
              </a:rPr>
              <a:t>behaviorism is more </a:t>
            </a:r>
            <a:r>
              <a:rPr lang="en-GB" sz="1800" dirty="0">
                <a:latin typeface="Times New Roman" pitchFamily="18" charset="0"/>
                <a:cs typeface="Times New Roman" pitchFamily="18" charset="0"/>
              </a:rPr>
              <a:t>likely to be used in combination with other learning theories, </a:t>
            </a:r>
            <a:r>
              <a:rPr lang="en-GB" sz="1800" dirty="0" smtClean="0">
                <a:latin typeface="Times New Roman" pitchFamily="18" charset="0"/>
                <a:cs typeface="Times New Roman" pitchFamily="18" charset="0"/>
              </a:rPr>
              <a:t>such as cognitive </a:t>
            </a:r>
            <a:r>
              <a:rPr lang="en-GB" sz="1800" dirty="0">
                <a:latin typeface="Times New Roman" pitchFamily="18" charset="0"/>
                <a:cs typeface="Times New Roman" pitchFamily="18" charset="0"/>
              </a:rPr>
              <a:t>theory (Bush, 2006). </a:t>
            </a:r>
            <a:endParaRPr lang="en-GB" sz="1800" dirty="0" smtClean="0">
              <a:latin typeface="Times New Roman" pitchFamily="18" charset="0"/>
              <a:cs typeface="Times New Roman" pitchFamily="18" charset="0"/>
            </a:endParaRPr>
          </a:p>
          <a:p>
            <a:pPr>
              <a:lnSpc>
                <a:spcPct val="200000"/>
              </a:lnSpc>
            </a:pPr>
            <a:r>
              <a:rPr lang="en-GB" sz="1800" dirty="0" smtClean="0">
                <a:latin typeface="Times New Roman" pitchFamily="18" charset="0"/>
                <a:cs typeface="Times New Roman" pitchFamily="18" charset="0"/>
              </a:rPr>
              <a:t>To </a:t>
            </a:r>
            <a:r>
              <a:rPr lang="en-GB" sz="1800" dirty="0">
                <a:latin typeface="Times New Roman" pitchFamily="18" charset="0"/>
                <a:cs typeface="Times New Roman" pitchFamily="18" charset="0"/>
              </a:rPr>
              <a:t>modify people’s attitudes and responses, behaviorists either </a:t>
            </a:r>
            <a:r>
              <a:rPr lang="en-GB" sz="1800" dirty="0" smtClean="0">
                <a:latin typeface="Times New Roman" pitchFamily="18" charset="0"/>
                <a:cs typeface="Times New Roman" pitchFamily="18" charset="0"/>
              </a:rPr>
              <a:t>modify </a:t>
            </a:r>
            <a:r>
              <a:rPr lang="en-GB" sz="1800" dirty="0">
                <a:latin typeface="Times New Roman" pitchFamily="18" charset="0"/>
                <a:cs typeface="Times New Roman" pitchFamily="18" charset="0"/>
              </a:rPr>
              <a:t>the stimulus conditions in the environment or change </a:t>
            </a:r>
            <a:r>
              <a:rPr lang="en-GB" sz="1800" dirty="0" smtClean="0">
                <a:latin typeface="Times New Roman" pitchFamily="18" charset="0"/>
                <a:cs typeface="Times New Roman" pitchFamily="18" charset="0"/>
              </a:rPr>
              <a:t>the outcomes after </a:t>
            </a:r>
            <a:r>
              <a:rPr lang="en-GB" sz="1800" dirty="0">
                <a:latin typeface="Times New Roman" pitchFamily="18" charset="0"/>
                <a:cs typeface="Times New Roman" pitchFamily="18" charset="0"/>
              </a:rPr>
              <a:t>a response occurs. </a:t>
            </a:r>
            <a:endParaRPr lang="en-GB" sz="1800" dirty="0" smtClean="0">
              <a:latin typeface="Times New Roman" pitchFamily="18" charset="0"/>
              <a:cs typeface="Times New Roman" pitchFamily="18" charset="0"/>
            </a:endParaRPr>
          </a:p>
          <a:p>
            <a:pPr>
              <a:lnSpc>
                <a:spcPct val="200000"/>
              </a:lnSpc>
            </a:pPr>
            <a:r>
              <a:rPr lang="en-GB" sz="1800" dirty="0" smtClean="0">
                <a:latin typeface="Times New Roman" pitchFamily="18" charset="0"/>
                <a:cs typeface="Times New Roman" pitchFamily="18" charset="0"/>
              </a:rPr>
              <a:t>Motivation </a:t>
            </a:r>
            <a:r>
              <a:rPr lang="en-GB" sz="1800" dirty="0">
                <a:latin typeface="Times New Roman" pitchFamily="18" charset="0"/>
                <a:cs typeface="Times New Roman" pitchFamily="18" charset="0"/>
              </a:rPr>
              <a:t>is </a:t>
            </a:r>
            <a:r>
              <a:rPr lang="en-GB" sz="1800" dirty="0" smtClean="0">
                <a:latin typeface="Times New Roman" pitchFamily="18" charset="0"/>
                <a:cs typeface="Times New Roman" pitchFamily="18" charset="0"/>
              </a:rPr>
              <a:t>considered </a:t>
            </a:r>
            <a:r>
              <a:rPr lang="en-GB" sz="1800" dirty="0">
                <a:latin typeface="Times New Roman" pitchFamily="18" charset="0"/>
                <a:cs typeface="Times New Roman" pitchFamily="18" charset="0"/>
              </a:rPr>
              <a:t>as the desire to reduce some </a:t>
            </a:r>
            <a:r>
              <a:rPr lang="en-GB" sz="1800" dirty="0" smtClean="0">
                <a:latin typeface="Times New Roman" pitchFamily="18" charset="0"/>
                <a:cs typeface="Times New Roman" pitchFamily="18" charset="0"/>
              </a:rPr>
              <a:t>drive - </a:t>
            </a:r>
            <a:r>
              <a:rPr lang="en-GB" sz="1800" dirty="0">
                <a:latin typeface="Times New Roman" pitchFamily="18" charset="0"/>
                <a:cs typeface="Times New Roman" pitchFamily="18" charset="0"/>
              </a:rPr>
              <a:t>hence, satisfied, complacent, or satiated individuals have little motivation to learn and change. </a:t>
            </a:r>
            <a:endParaRPr lang="en-GB" sz="1800" dirty="0" smtClean="0">
              <a:latin typeface="Times New Roman" pitchFamily="18" charset="0"/>
              <a:cs typeface="Times New Roman" pitchFamily="18" charset="0"/>
            </a:endParaRPr>
          </a:p>
          <a:p>
            <a:pPr>
              <a:lnSpc>
                <a:spcPct val="200000"/>
              </a:lnSpc>
            </a:pPr>
            <a:endParaRPr lang="en-GB" sz="1800" dirty="0">
              <a:latin typeface="Times New Roman" pitchFamily="18" charset="0"/>
              <a:cs typeface="Times New Roman" pitchFamily="18" charset="0"/>
            </a:endParaRPr>
          </a:p>
        </p:txBody>
      </p:sp>
    </p:spTree>
    <p:extLst>
      <p:ext uri="{BB962C8B-B14F-4D97-AF65-F5344CB8AC3E}">
        <p14:creationId xmlns:p14="http://schemas.microsoft.com/office/powerpoint/2010/main" val="2489917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References</a:t>
            </a:r>
            <a:endParaRPr lang="en-GB" dirty="0"/>
          </a:p>
        </p:txBody>
      </p:sp>
      <p:sp>
        <p:nvSpPr>
          <p:cNvPr id="3" name="Content Placeholder 2"/>
          <p:cNvSpPr>
            <a:spLocks noGrp="1"/>
          </p:cNvSpPr>
          <p:nvPr>
            <p:ph idx="1"/>
          </p:nvPr>
        </p:nvSpPr>
        <p:spPr>
          <a:xfrm>
            <a:off x="1403648" y="1268760"/>
            <a:ext cx="7498080" cy="4800600"/>
          </a:xfrm>
        </p:spPr>
        <p:txBody>
          <a:bodyPr>
            <a:noAutofit/>
          </a:bodyPr>
          <a:lstStyle/>
          <a:p>
            <a:pPr>
              <a:lnSpc>
                <a:spcPct val="200000"/>
              </a:lnSpc>
            </a:pPr>
            <a:r>
              <a:rPr lang="en-GB" sz="1400" dirty="0" err="1">
                <a:latin typeface="Times New Roman" pitchFamily="18" charset="0"/>
                <a:cs typeface="Times New Roman" pitchFamily="18" charset="0"/>
              </a:rPr>
              <a:t>Aliakbari</a:t>
            </a:r>
            <a:r>
              <a:rPr lang="en-GB" sz="1400" dirty="0">
                <a:latin typeface="Times New Roman" pitchFamily="18" charset="0"/>
                <a:cs typeface="Times New Roman" pitchFamily="18" charset="0"/>
              </a:rPr>
              <a:t>, F, </a:t>
            </a:r>
            <a:r>
              <a:rPr lang="en-GB" sz="1400" dirty="0" err="1">
                <a:latin typeface="Times New Roman" pitchFamily="18" charset="0"/>
                <a:cs typeface="Times New Roman" pitchFamily="18" charset="0"/>
              </a:rPr>
              <a:t>PArvin</a:t>
            </a:r>
            <a:r>
              <a:rPr lang="en-GB" sz="1400" dirty="0">
                <a:latin typeface="Times New Roman" pitchFamily="18" charset="0"/>
                <a:cs typeface="Times New Roman" pitchFamily="18" charset="0"/>
              </a:rPr>
              <a:t>, N, </a:t>
            </a:r>
            <a:r>
              <a:rPr lang="en-GB" sz="1400" dirty="0" err="1">
                <a:latin typeface="Times New Roman" pitchFamily="18" charset="0"/>
                <a:cs typeface="Times New Roman" pitchFamily="18" charset="0"/>
              </a:rPr>
              <a:t>Heidari</a:t>
            </a:r>
            <a:r>
              <a:rPr lang="en-GB" sz="1400" dirty="0">
                <a:latin typeface="Times New Roman" pitchFamily="18" charset="0"/>
                <a:cs typeface="Times New Roman" pitchFamily="18" charset="0"/>
              </a:rPr>
              <a:t>, M and </a:t>
            </a:r>
            <a:r>
              <a:rPr lang="en-GB" sz="1400" dirty="0" err="1">
                <a:latin typeface="Times New Roman" pitchFamily="18" charset="0"/>
                <a:cs typeface="Times New Roman" pitchFamily="18" charset="0"/>
              </a:rPr>
              <a:t>Haghani</a:t>
            </a:r>
            <a:r>
              <a:rPr lang="en-GB" sz="1400" dirty="0">
                <a:latin typeface="Times New Roman" pitchFamily="18" charset="0"/>
                <a:cs typeface="Times New Roman" pitchFamily="18" charset="0"/>
              </a:rPr>
              <a:t>, F. (2015). Learning Theories Application in Nursing Education. Journal of Education and Health Promotion. Retrieved from: https://www.ncbi.nlm.nih.gov/pmc/articles/PMC4355834/</a:t>
            </a:r>
          </a:p>
          <a:p>
            <a:pPr>
              <a:lnSpc>
                <a:spcPct val="200000"/>
              </a:lnSpc>
            </a:pPr>
            <a:r>
              <a:rPr lang="en-GB" sz="1400" dirty="0" err="1">
                <a:latin typeface="Times New Roman" pitchFamily="18" charset="0"/>
                <a:cs typeface="Times New Roman" pitchFamily="18" charset="0"/>
              </a:rPr>
              <a:t>Braungart</a:t>
            </a:r>
            <a:r>
              <a:rPr lang="en-GB" sz="1400" dirty="0">
                <a:latin typeface="Times New Roman" pitchFamily="18" charset="0"/>
                <a:cs typeface="Times New Roman" pitchFamily="18" charset="0"/>
              </a:rPr>
              <a:t>, R and </a:t>
            </a:r>
            <a:r>
              <a:rPr lang="en-GB" sz="1400" dirty="0" err="1">
                <a:latin typeface="Times New Roman" pitchFamily="18" charset="0"/>
                <a:cs typeface="Times New Roman" pitchFamily="18" charset="0"/>
              </a:rPr>
              <a:t>Braungart</a:t>
            </a:r>
            <a:r>
              <a:rPr lang="en-GB" sz="1400" dirty="0">
                <a:latin typeface="Times New Roman" pitchFamily="18" charset="0"/>
                <a:cs typeface="Times New Roman" pitchFamily="18" charset="0"/>
              </a:rPr>
              <a:t>, M. (2011). Applying Learning Theories to Healthcare Practice. Journal of Behavioural Learning. Retrieved from: http://www.jblearning.com/samples/0763751375/chapter2.pdf </a:t>
            </a:r>
          </a:p>
          <a:p>
            <a:pPr>
              <a:lnSpc>
                <a:spcPct val="200000"/>
              </a:lnSpc>
            </a:pPr>
            <a:r>
              <a:rPr lang="en-GB" sz="1400" dirty="0">
                <a:latin typeface="Times New Roman" pitchFamily="18" charset="0"/>
                <a:cs typeface="Times New Roman" pitchFamily="18" charset="0"/>
              </a:rPr>
              <a:t>Bush, G. (2006). Learning About Learning: From Theories to Trends. Teacher Librarian, 34, 14–18.</a:t>
            </a:r>
          </a:p>
          <a:p>
            <a:pPr>
              <a:lnSpc>
                <a:spcPct val="200000"/>
              </a:lnSpc>
            </a:pPr>
            <a:r>
              <a:rPr lang="en-GB" sz="1400" dirty="0">
                <a:latin typeface="Times New Roman" pitchFamily="18" charset="0"/>
                <a:cs typeface="Times New Roman" pitchFamily="18" charset="0"/>
              </a:rPr>
              <a:t>Joyce B, Weil M, Calhoun E. (2005). Models of Teaching. Trans </a:t>
            </a:r>
            <a:r>
              <a:rPr lang="en-GB" sz="1400" dirty="0" err="1">
                <a:latin typeface="Times New Roman" pitchFamily="18" charset="0"/>
                <a:cs typeface="Times New Roman" pitchFamily="18" charset="0"/>
              </a:rPr>
              <a:t>Behrangi</a:t>
            </a:r>
            <a:r>
              <a:rPr lang="en-GB" sz="1400" dirty="0">
                <a:latin typeface="Times New Roman" pitchFamily="18" charset="0"/>
                <a:cs typeface="Times New Roman" pitchFamily="18" charset="0"/>
              </a:rPr>
              <a:t> MR. Tehran: </a:t>
            </a:r>
            <a:r>
              <a:rPr lang="en-GB" sz="1400" dirty="0" err="1">
                <a:latin typeface="Times New Roman" pitchFamily="18" charset="0"/>
                <a:cs typeface="Times New Roman" pitchFamily="18" charset="0"/>
              </a:rPr>
              <a:t>Kamale</a:t>
            </a:r>
            <a:r>
              <a:rPr lang="en-GB" sz="1400" dirty="0">
                <a:latin typeface="Times New Roman" pitchFamily="18" charset="0"/>
                <a:cs typeface="Times New Roman" pitchFamily="18" charset="0"/>
              </a:rPr>
              <a:t> </a:t>
            </a:r>
            <a:r>
              <a:rPr lang="en-GB" sz="1400" dirty="0" err="1">
                <a:latin typeface="Times New Roman" pitchFamily="18" charset="0"/>
                <a:cs typeface="Times New Roman" pitchFamily="18" charset="0"/>
              </a:rPr>
              <a:t>Tarbiat</a:t>
            </a:r>
            <a:r>
              <a:rPr lang="en-GB" sz="1400" dirty="0">
                <a:latin typeface="Times New Roman" pitchFamily="18" charset="0"/>
                <a:cs typeface="Times New Roman" pitchFamily="18" charset="0"/>
              </a:rPr>
              <a:t>. </a:t>
            </a:r>
          </a:p>
          <a:p>
            <a:pPr>
              <a:lnSpc>
                <a:spcPct val="200000"/>
              </a:lnSpc>
            </a:pPr>
            <a:r>
              <a:rPr lang="en-GB" sz="1400" dirty="0" err="1">
                <a:latin typeface="Times New Roman" pitchFamily="18" charset="0"/>
                <a:cs typeface="Times New Roman" pitchFamily="18" charset="0"/>
              </a:rPr>
              <a:t>Rotfeld</a:t>
            </a:r>
            <a:r>
              <a:rPr lang="en-GB" sz="1400" dirty="0">
                <a:latin typeface="Times New Roman" pitchFamily="18" charset="0"/>
                <a:cs typeface="Times New Roman" pitchFamily="18" charset="0"/>
              </a:rPr>
              <a:t>, H. H. (2007). Theory, Data, Interpretations, and More Theory. The Journal of Consumer Affairs, 41(2), 376-380. </a:t>
            </a:r>
          </a:p>
          <a:p>
            <a:endParaRPr lang="en-GB" dirty="0"/>
          </a:p>
        </p:txBody>
      </p:sp>
    </p:spTree>
    <p:extLst>
      <p:ext uri="{BB962C8B-B14F-4D97-AF65-F5344CB8AC3E}">
        <p14:creationId xmlns:p14="http://schemas.microsoft.com/office/powerpoint/2010/main" val="33027067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54</TotalTime>
  <Words>674</Words>
  <Application>Microsoft Office PowerPoint</Application>
  <PresentationFormat>On-screen Show (4:3)</PresentationFormat>
  <Paragraphs>35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Solstice</vt:lpstr>
      <vt:lpstr>    Educational Learning Theories In Advanced Practice Nurse.  </vt:lpstr>
      <vt:lpstr>Introduction</vt:lpstr>
      <vt:lpstr>Behaviorist Theory Defined</vt:lpstr>
      <vt:lpstr>Behaviourism and Nursing</vt:lpstr>
      <vt:lpstr>Behaviourism and Nursing: Cont</vt:lpstr>
      <vt:lpstr>Conclusion</vt:lpstr>
      <vt:lpstr>References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Learning Theories In Advanced Practice Nurse.</dc:title>
  <dc:creator>User</dc:creator>
  <cp:lastModifiedBy>User</cp:lastModifiedBy>
  <cp:revision>8</cp:revision>
  <dcterms:created xsi:type="dcterms:W3CDTF">2018-10-14T18:05:59Z</dcterms:created>
  <dcterms:modified xsi:type="dcterms:W3CDTF">2018-10-14T21:28:26Z</dcterms:modified>
</cp:coreProperties>
</file>